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058400" cy="5486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  <p:bold r:id="rId14"/>
    </p:embeddedFont>
    <p:embeddedFont>
      <p:font typeface="Open Sans Bold Italics" panose="020B0604020202020204" charset="0"/>
      <p:regular r:id="rId15"/>
      <p:bold r:id="rId16"/>
      <p:italic r:id="rId17"/>
      <p:boldItalic r:id="rId18"/>
    </p:embeddedFont>
    <p:embeddedFont>
      <p:font typeface="Open Sans Light" panose="020B0306030504020204" pitchFamily="34" charset="0"/>
      <p:regular r:id="rId19"/>
      <p:italic r:id="rId20"/>
    </p:embeddedFont>
    <p:embeddedFont>
      <p:font typeface="Open Sans Light Bold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8" autoAdjust="0"/>
  </p:normalViewPr>
  <p:slideViewPr>
    <p:cSldViewPr>
      <p:cViewPr varScale="1">
        <p:scale>
          <a:sx n="130" d="100"/>
          <a:sy n="130" d="100"/>
        </p:scale>
        <p:origin x="7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09522"/>
            <a:ext cx="10086340" cy="1994895"/>
            <a:chOff x="0" y="0"/>
            <a:chExt cx="3845882" cy="76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5882" cy="760646"/>
            </a:xfrm>
            <a:custGeom>
              <a:avLst/>
              <a:gdLst/>
              <a:ahLst/>
              <a:cxnLst/>
              <a:rect l="l" t="t" r="r" b="b"/>
              <a:pathLst>
                <a:path w="3845882" h="760646">
                  <a:moveTo>
                    <a:pt x="0" y="0"/>
                  </a:moveTo>
                  <a:lnTo>
                    <a:pt x="3845882" y="0"/>
                  </a:lnTo>
                  <a:lnTo>
                    <a:pt x="3845882" y="760646"/>
                  </a:lnTo>
                  <a:lnTo>
                    <a:pt x="0" y="760646"/>
                  </a:lnTo>
                  <a:close/>
                </a:path>
              </a:pathLst>
            </a:custGeom>
            <a:solidFill>
              <a:srgbClr val="E3282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60960" tIns="60960" rIns="60960" bIns="60960" rtlCol="0" anchor="ctr"/>
            <a:lstStyle/>
            <a:p>
              <a:pPr algn="ctr">
                <a:lnSpc>
                  <a:spcPts val="1338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309354"/>
            <a:ext cx="10385833" cy="53487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86552" y="-622602"/>
            <a:ext cx="3869033" cy="30307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72180" y="356979"/>
            <a:ext cx="5942911" cy="430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3248" spc="48">
                <a:solidFill>
                  <a:srgbClr val="FFFFFF"/>
                </a:solidFill>
                <a:latin typeface="Open Sans Bold"/>
              </a:rPr>
              <a:t>Facing the Future Together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15230" y="835551"/>
            <a:ext cx="5775694" cy="41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3"/>
              </a:lnSpc>
            </a:pPr>
            <a:r>
              <a:rPr lang="en-US" sz="3157" spc="47">
                <a:solidFill>
                  <a:srgbClr val="FFFFFF"/>
                </a:solidFill>
                <a:latin typeface="Open Sans Bold"/>
              </a:rPr>
              <a:t>In-Person!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983681" y="1886181"/>
            <a:ext cx="6118979" cy="3412080"/>
            <a:chOff x="0" y="0"/>
            <a:chExt cx="8158639" cy="4549440"/>
          </a:xfrm>
        </p:grpSpPr>
        <p:sp>
          <p:nvSpPr>
            <p:cNvPr id="10" name="TextBox 10"/>
            <p:cNvSpPr txBox="1"/>
            <p:nvPr/>
          </p:nvSpPr>
          <p:spPr>
            <a:xfrm>
              <a:off x="598030" y="-38100"/>
              <a:ext cx="7286692" cy="46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3"/>
                </a:lnSpc>
              </a:pPr>
              <a:r>
                <a:rPr lang="en-US" sz="2159">
                  <a:solidFill>
                    <a:srgbClr val="000000"/>
                  </a:solidFill>
                  <a:latin typeface="Open Sans Bold"/>
                </a:rPr>
                <a:t>We're Back Live 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98348"/>
              <a:ext cx="8158639" cy="2237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E21E1C"/>
                  </a:solidFill>
                  <a:latin typeface="Open Sans Bold"/>
                </a:rPr>
                <a:t>Please Join Us!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Monday, September 19, 2022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8:00 AM - 2:00 PM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E21E1C"/>
                  </a:solidFill>
                  <a:latin typeface="Open Sans Bold"/>
                </a:rPr>
                <a:t>American Family Insurance Headquarters Auditorium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 6000 American Parkway, Madison, WI 53783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2670" y="2874945"/>
              <a:ext cx="7932794" cy="1674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E32827"/>
                  </a:solidFill>
                  <a:latin typeface="Open Sans Bold Italics"/>
                </a:rPr>
                <a:t>featuring 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Postmaster Louis DeJoy's Video Message 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and Keynote Speaker 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Judy de Torok, USPS VP Corporate Affairs 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886181"/>
            <a:ext cx="2462991" cy="24510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07838" y="3592222"/>
            <a:ext cx="1225590" cy="1706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65591" y="2995339"/>
            <a:ext cx="1191945" cy="11919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6025"/>
          <a:stretch>
            <a:fillRect/>
          </a:stretch>
        </p:blipFill>
        <p:spPr>
          <a:xfrm>
            <a:off x="3883669" y="3694429"/>
            <a:ext cx="1474160" cy="14430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843" b="843"/>
          <a:stretch>
            <a:fillRect/>
          </a:stretch>
        </p:blipFill>
        <p:spPr>
          <a:xfrm>
            <a:off x="10481" y="0"/>
            <a:ext cx="5617903" cy="12703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21246" y="305269"/>
            <a:ext cx="1313359" cy="986635"/>
            <a:chOff x="0" y="0"/>
            <a:chExt cx="1751146" cy="131551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751146" cy="1315513"/>
              <a:chOff x="0" y="0"/>
              <a:chExt cx="2002758" cy="150453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002758" cy="1504531"/>
              </a:xfrm>
              <a:custGeom>
                <a:avLst/>
                <a:gdLst/>
                <a:ahLst/>
                <a:cxnLst/>
                <a:rect l="l" t="t" r="r" b="b"/>
                <a:pathLst>
                  <a:path w="2002758" h="1504531">
                    <a:moveTo>
                      <a:pt x="0" y="0"/>
                    </a:moveTo>
                    <a:lnTo>
                      <a:pt x="0" y="1504531"/>
                    </a:lnTo>
                    <a:lnTo>
                      <a:pt x="2002758" y="1504531"/>
                    </a:lnTo>
                    <a:lnTo>
                      <a:pt x="2002758" y="0"/>
                    </a:lnTo>
                    <a:lnTo>
                      <a:pt x="0" y="0"/>
                    </a:lnTo>
                    <a:close/>
                    <a:moveTo>
                      <a:pt x="1941798" y="1443571"/>
                    </a:moveTo>
                    <a:lnTo>
                      <a:pt x="59690" y="1443571"/>
                    </a:lnTo>
                    <a:lnTo>
                      <a:pt x="59690" y="59690"/>
                    </a:lnTo>
                    <a:lnTo>
                      <a:pt x="1941798" y="59690"/>
                    </a:lnTo>
                    <a:lnTo>
                      <a:pt x="1941798" y="144357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13926" y="178862"/>
              <a:ext cx="1510248" cy="877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8"/>
                </a:lnSpc>
              </a:pPr>
              <a:r>
                <a:rPr lang="en-US" sz="956">
                  <a:solidFill>
                    <a:srgbClr val="000000"/>
                  </a:solidFill>
                  <a:latin typeface="Open Sans Light"/>
                </a:rPr>
                <a:t>Presort First-Class</a:t>
              </a:r>
            </a:p>
            <a:p>
              <a:pPr algn="ctr">
                <a:lnSpc>
                  <a:spcPts val="1338"/>
                </a:lnSpc>
              </a:pPr>
              <a:r>
                <a:rPr lang="en-US" sz="956">
                  <a:solidFill>
                    <a:srgbClr val="000000"/>
                  </a:solidFill>
                  <a:latin typeface="Open Sans Light"/>
                </a:rPr>
                <a:t>Postage &amp; Fees Paid</a:t>
              </a:r>
            </a:p>
            <a:p>
              <a:pPr algn="ctr">
                <a:lnSpc>
                  <a:spcPts val="1338"/>
                </a:lnSpc>
              </a:pPr>
              <a:r>
                <a:rPr lang="en-US" sz="956">
                  <a:solidFill>
                    <a:srgbClr val="000000"/>
                  </a:solidFill>
                  <a:latin typeface="Open Sans Light"/>
                </a:rPr>
                <a:t>USPS</a:t>
              </a:r>
            </a:p>
            <a:p>
              <a:pPr algn="ctr">
                <a:lnSpc>
                  <a:spcPts val="1338"/>
                </a:lnSpc>
              </a:pPr>
              <a:r>
                <a:rPr lang="en-US" sz="956">
                  <a:solidFill>
                    <a:srgbClr val="000000"/>
                  </a:solidFill>
                  <a:latin typeface="Open Sans Light"/>
                </a:rPr>
                <a:t>Permit No. G-10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-261834" y="1437503"/>
            <a:ext cx="6162533" cy="106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7"/>
              </a:lnSpc>
            </a:pPr>
            <a:r>
              <a:rPr lang="en-US" sz="2370" spc="201">
                <a:solidFill>
                  <a:srgbClr val="000000"/>
                </a:solidFill>
                <a:latin typeface="Open Sans Bold Italics"/>
              </a:rPr>
              <a:t> </a:t>
            </a:r>
            <a:r>
              <a:rPr lang="en-US" sz="2370" spc="201">
                <a:solidFill>
                  <a:srgbClr val="E21E1C"/>
                </a:solidFill>
                <a:latin typeface="Open Sans Bold"/>
              </a:rPr>
              <a:t> National PCC Day </a:t>
            </a:r>
          </a:p>
          <a:p>
            <a:pPr algn="ctr">
              <a:lnSpc>
                <a:spcPts val="2797"/>
              </a:lnSpc>
            </a:pPr>
            <a:r>
              <a:rPr lang="en-US" sz="2370" spc="201">
                <a:solidFill>
                  <a:srgbClr val="E21E1C"/>
                </a:solidFill>
                <a:latin typeface="Open Sans Bold"/>
              </a:rPr>
              <a:t>September 19, 2022</a:t>
            </a:r>
          </a:p>
          <a:p>
            <a:pPr algn="ctr">
              <a:lnSpc>
                <a:spcPts val="2797"/>
              </a:lnSpc>
            </a:pPr>
            <a:r>
              <a:rPr lang="en-US" sz="2370" spc="201">
                <a:solidFill>
                  <a:srgbClr val="E21E1C"/>
                </a:solidFill>
                <a:latin typeface="Open Sans Bold"/>
              </a:rPr>
              <a:t>8:00 AM - 2:00 PM CST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262827" y="1121811"/>
            <a:ext cx="1345551" cy="204111"/>
            <a:chOff x="0" y="0"/>
            <a:chExt cx="664469" cy="1007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4469" cy="100796"/>
            </a:xfrm>
            <a:custGeom>
              <a:avLst/>
              <a:gdLst/>
              <a:ahLst/>
              <a:cxnLst/>
              <a:rect l="l" t="t" r="r" b="b"/>
              <a:pathLst>
                <a:path w="664469" h="100796">
                  <a:moveTo>
                    <a:pt x="0" y="0"/>
                  </a:moveTo>
                  <a:lnTo>
                    <a:pt x="664469" y="0"/>
                  </a:lnTo>
                  <a:lnTo>
                    <a:pt x="664469" y="100796"/>
                  </a:lnTo>
                  <a:lnTo>
                    <a:pt x="0" y="1007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38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62994" y="2645995"/>
            <a:ext cx="3712876" cy="21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2"/>
              </a:lnSpc>
            </a:pPr>
            <a:r>
              <a:rPr lang="en-US" sz="1442" spc="122">
                <a:solidFill>
                  <a:srgbClr val="000000"/>
                </a:solidFill>
                <a:latin typeface="Open Sans Bold"/>
              </a:rPr>
              <a:t>Scan the QR Code to Register!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7200" y="4662099"/>
            <a:ext cx="3633707" cy="297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7"/>
              </a:lnSpc>
              <a:spcBef>
                <a:spcPct val="0"/>
              </a:spcBef>
            </a:pPr>
            <a:r>
              <a:rPr lang="en-US" sz="1998" spc="169" dirty="0">
                <a:solidFill>
                  <a:srgbClr val="E32827"/>
                </a:solidFill>
                <a:latin typeface="Open Sans Bold Italics"/>
              </a:rPr>
              <a:t>Get Connected and Grow!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39459" y="4274592"/>
            <a:ext cx="2244210" cy="24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8"/>
              </a:lnSpc>
            </a:pPr>
            <a:r>
              <a:rPr lang="en-US" sz="1363">
                <a:solidFill>
                  <a:srgbClr val="000000"/>
                </a:solidFill>
                <a:latin typeface="Open Sans"/>
              </a:rPr>
              <a:t>www.madisonpcc.com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01518" y="286219"/>
            <a:ext cx="1644357" cy="551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5"/>
              </a:lnSpc>
            </a:pPr>
            <a:r>
              <a:rPr lang="en-US" sz="1103">
                <a:solidFill>
                  <a:srgbClr val="000000"/>
                </a:solidFill>
                <a:latin typeface="Open Sans"/>
              </a:rPr>
              <a:t>Greater Madison PCC</a:t>
            </a:r>
          </a:p>
          <a:p>
            <a:pPr>
              <a:lnSpc>
                <a:spcPts val="1545"/>
              </a:lnSpc>
            </a:pPr>
            <a:r>
              <a:rPr lang="en-US" sz="1103">
                <a:solidFill>
                  <a:srgbClr val="000000"/>
                </a:solidFill>
                <a:latin typeface="Open Sans"/>
              </a:rPr>
              <a:t>PO Box 14285</a:t>
            </a:r>
          </a:p>
          <a:p>
            <a:pPr>
              <a:lnSpc>
                <a:spcPts val="1545"/>
              </a:lnSpc>
            </a:pPr>
            <a:r>
              <a:rPr lang="en-US" sz="1103">
                <a:solidFill>
                  <a:srgbClr val="000000"/>
                </a:solidFill>
                <a:latin typeface="Open Sans"/>
              </a:rPr>
              <a:t>Madison WI   53708-0285</a:t>
            </a:r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4935603" y="551091"/>
            <a:ext cx="1345551" cy="204111"/>
            <a:chOff x="0" y="0"/>
            <a:chExt cx="664469" cy="1007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4469" cy="100796"/>
            </a:xfrm>
            <a:custGeom>
              <a:avLst/>
              <a:gdLst/>
              <a:ahLst/>
              <a:cxnLst/>
              <a:rect l="l" t="t" r="r" b="b"/>
              <a:pathLst>
                <a:path w="664469" h="100796">
                  <a:moveTo>
                    <a:pt x="0" y="0"/>
                  </a:moveTo>
                  <a:lnTo>
                    <a:pt x="664469" y="0"/>
                  </a:lnTo>
                  <a:lnTo>
                    <a:pt x="664469" y="100796"/>
                  </a:lnTo>
                  <a:lnTo>
                    <a:pt x="0" y="1007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38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 rot="5400000">
            <a:off x="2900738" y="2749230"/>
            <a:ext cx="54648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4262827" y="-102056"/>
            <a:ext cx="1345551" cy="204111"/>
            <a:chOff x="0" y="0"/>
            <a:chExt cx="664469" cy="10079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4469" cy="100796"/>
            </a:xfrm>
            <a:custGeom>
              <a:avLst/>
              <a:gdLst/>
              <a:ahLst/>
              <a:cxnLst/>
              <a:rect l="l" t="t" r="r" b="b"/>
              <a:pathLst>
                <a:path w="664469" h="100796">
                  <a:moveTo>
                    <a:pt x="0" y="0"/>
                  </a:moveTo>
                  <a:lnTo>
                    <a:pt x="664469" y="0"/>
                  </a:lnTo>
                  <a:lnTo>
                    <a:pt x="664469" y="100796"/>
                  </a:lnTo>
                  <a:lnTo>
                    <a:pt x="0" y="1007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38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65591" y="2995339"/>
            <a:ext cx="1191945" cy="11919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6025"/>
          <a:stretch>
            <a:fillRect/>
          </a:stretch>
        </p:blipFill>
        <p:spPr>
          <a:xfrm>
            <a:off x="3883669" y="3694429"/>
            <a:ext cx="1474160" cy="14430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421246" y="305269"/>
            <a:ext cx="1313359" cy="986635"/>
            <a:chOff x="0" y="0"/>
            <a:chExt cx="1751146" cy="131551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751146" cy="1315513"/>
              <a:chOff x="0" y="0"/>
              <a:chExt cx="2002758" cy="150453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002758" cy="1504531"/>
              </a:xfrm>
              <a:custGeom>
                <a:avLst/>
                <a:gdLst/>
                <a:ahLst/>
                <a:cxnLst/>
                <a:rect l="l" t="t" r="r" b="b"/>
                <a:pathLst>
                  <a:path w="2002758" h="1504531">
                    <a:moveTo>
                      <a:pt x="0" y="0"/>
                    </a:moveTo>
                    <a:lnTo>
                      <a:pt x="0" y="1504531"/>
                    </a:lnTo>
                    <a:lnTo>
                      <a:pt x="2002758" y="1504531"/>
                    </a:lnTo>
                    <a:lnTo>
                      <a:pt x="2002758" y="0"/>
                    </a:lnTo>
                    <a:lnTo>
                      <a:pt x="0" y="0"/>
                    </a:lnTo>
                    <a:close/>
                    <a:moveTo>
                      <a:pt x="1941798" y="1443571"/>
                    </a:moveTo>
                    <a:lnTo>
                      <a:pt x="59690" y="1443571"/>
                    </a:lnTo>
                    <a:lnTo>
                      <a:pt x="59690" y="59690"/>
                    </a:lnTo>
                    <a:lnTo>
                      <a:pt x="1941798" y="59690"/>
                    </a:lnTo>
                    <a:lnTo>
                      <a:pt x="1941798" y="144357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13926" y="178862"/>
              <a:ext cx="1510248" cy="877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8"/>
                </a:lnSpc>
              </a:pPr>
              <a:r>
                <a:rPr lang="en-US" sz="956">
                  <a:solidFill>
                    <a:srgbClr val="000000"/>
                  </a:solidFill>
                  <a:latin typeface="Open Sans Light"/>
                </a:rPr>
                <a:t>Presort First-Class</a:t>
              </a:r>
            </a:p>
            <a:p>
              <a:pPr algn="ctr">
                <a:lnSpc>
                  <a:spcPts val="1338"/>
                </a:lnSpc>
              </a:pPr>
              <a:r>
                <a:rPr lang="en-US" sz="956">
                  <a:solidFill>
                    <a:srgbClr val="000000"/>
                  </a:solidFill>
                  <a:latin typeface="Open Sans Light"/>
                </a:rPr>
                <a:t>Postage &amp; Fees Paid</a:t>
              </a:r>
            </a:p>
            <a:p>
              <a:pPr algn="ctr">
                <a:lnSpc>
                  <a:spcPts val="1338"/>
                </a:lnSpc>
              </a:pPr>
              <a:r>
                <a:rPr lang="en-US" sz="956">
                  <a:solidFill>
                    <a:srgbClr val="000000"/>
                  </a:solidFill>
                  <a:latin typeface="Open Sans Light"/>
                </a:rPr>
                <a:t>USPS</a:t>
              </a:r>
            </a:p>
            <a:p>
              <a:pPr algn="ctr">
                <a:lnSpc>
                  <a:spcPts val="1338"/>
                </a:lnSpc>
              </a:pPr>
              <a:r>
                <a:rPr lang="en-US" sz="956">
                  <a:solidFill>
                    <a:srgbClr val="000000"/>
                  </a:solidFill>
                  <a:latin typeface="Open Sans Light"/>
                </a:rPr>
                <a:t>Permit No. G-10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261834" y="1437503"/>
            <a:ext cx="6162533" cy="106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7"/>
              </a:lnSpc>
            </a:pPr>
            <a:r>
              <a:rPr lang="en-US" sz="2370" spc="201">
                <a:solidFill>
                  <a:srgbClr val="000000"/>
                </a:solidFill>
                <a:latin typeface="Open Sans Bold Italics"/>
              </a:rPr>
              <a:t> </a:t>
            </a:r>
            <a:r>
              <a:rPr lang="en-US" sz="2370" spc="201">
                <a:solidFill>
                  <a:srgbClr val="E21E1C"/>
                </a:solidFill>
                <a:latin typeface="Open Sans Bold"/>
              </a:rPr>
              <a:t> National PCC Day </a:t>
            </a:r>
          </a:p>
          <a:p>
            <a:pPr algn="ctr">
              <a:lnSpc>
                <a:spcPts val="2797"/>
              </a:lnSpc>
            </a:pPr>
            <a:r>
              <a:rPr lang="en-US" sz="2370" spc="201">
                <a:solidFill>
                  <a:srgbClr val="E21E1C"/>
                </a:solidFill>
                <a:latin typeface="Open Sans Bold"/>
              </a:rPr>
              <a:t>September 19, 2022</a:t>
            </a:r>
          </a:p>
          <a:p>
            <a:pPr algn="ctr">
              <a:lnSpc>
                <a:spcPts val="2797"/>
              </a:lnSpc>
            </a:pPr>
            <a:r>
              <a:rPr lang="en-US" sz="2370" spc="201">
                <a:solidFill>
                  <a:srgbClr val="E21E1C"/>
                </a:solidFill>
                <a:latin typeface="Open Sans Bold"/>
              </a:rPr>
              <a:t>8:00 AM - 2:00 PM CST</a:t>
            </a:r>
          </a:p>
        </p:txBody>
      </p:sp>
      <p:sp>
        <p:nvSpPr>
          <p:cNvPr id="9" name="AutoShape 9"/>
          <p:cNvSpPr/>
          <p:nvPr/>
        </p:nvSpPr>
        <p:spPr>
          <a:xfrm rot="5400000">
            <a:off x="2880732" y="2749230"/>
            <a:ext cx="54648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0" b="1420"/>
          <a:stretch>
            <a:fillRect/>
          </a:stretch>
        </p:blipFill>
        <p:spPr>
          <a:xfrm>
            <a:off x="332467" y="201733"/>
            <a:ext cx="785714" cy="127230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78164" y="473609"/>
            <a:ext cx="168385" cy="894156"/>
            <a:chOff x="0" y="0"/>
            <a:chExt cx="83153" cy="4415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153" cy="441559"/>
            </a:xfrm>
            <a:custGeom>
              <a:avLst/>
              <a:gdLst/>
              <a:ahLst/>
              <a:cxnLst/>
              <a:rect l="l" t="t" r="r" b="b"/>
              <a:pathLst>
                <a:path w="83153" h="441559">
                  <a:moveTo>
                    <a:pt x="0" y="0"/>
                  </a:moveTo>
                  <a:lnTo>
                    <a:pt x="83153" y="0"/>
                  </a:lnTo>
                  <a:lnTo>
                    <a:pt x="83153" y="441559"/>
                  </a:lnTo>
                  <a:lnTo>
                    <a:pt x="0" y="44155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3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62994" y="2645995"/>
            <a:ext cx="3712876" cy="21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2"/>
              </a:lnSpc>
            </a:pPr>
            <a:r>
              <a:rPr lang="en-US" sz="1442" spc="122">
                <a:solidFill>
                  <a:srgbClr val="000000"/>
                </a:solidFill>
                <a:latin typeface="Open Sans Bold"/>
              </a:rPr>
              <a:t>Scan the QR Code to Register!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8032" y="4662099"/>
            <a:ext cx="3712875" cy="297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7"/>
              </a:lnSpc>
              <a:spcBef>
                <a:spcPct val="0"/>
              </a:spcBef>
            </a:pPr>
            <a:r>
              <a:rPr lang="en-US" sz="1998" spc="169" dirty="0">
                <a:solidFill>
                  <a:srgbClr val="E32827"/>
                </a:solidFill>
                <a:latin typeface="Open Sans Bold Italics"/>
              </a:rPr>
              <a:t>Get Connected and Grow!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39459" y="4274592"/>
            <a:ext cx="2244210" cy="24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8"/>
              </a:lnSpc>
            </a:pPr>
            <a:r>
              <a:rPr lang="en-US" sz="1363">
                <a:solidFill>
                  <a:srgbClr val="000000"/>
                </a:solidFill>
                <a:latin typeface="Open Sans"/>
              </a:rPr>
              <a:t>www.madisonpcc.com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01518" y="286219"/>
            <a:ext cx="1644357" cy="551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5"/>
              </a:lnSpc>
            </a:pPr>
            <a:r>
              <a:rPr lang="en-US" sz="1103">
                <a:solidFill>
                  <a:srgbClr val="000000"/>
                </a:solidFill>
                <a:latin typeface="Open Sans"/>
              </a:rPr>
              <a:t>Greater Madison PCC</a:t>
            </a:r>
          </a:p>
          <a:p>
            <a:pPr>
              <a:lnSpc>
                <a:spcPts val="1545"/>
              </a:lnSpc>
            </a:pPr>
            <a:r>
              <a:rPr lang="en-US" sz="1103">
                <a:solidFill>
                  <a:srgbClr val="000000"/>
                </a:solidFill>
                <a:latin typeface="Open Sans"/>
              </a:rPr>
              <a:t>PO Box 14285</a:t>
            </a:r>
          </a:p>
          <a:p>
            <a:pPr>
              <a:lnSpc>
                <a:spcPts val="1545"/>
              </a:lnSpc>
            </a:pPr>
            <a:r>
              <a:rPr lang="en-US" sz="1103">
                <a:solidFill>
                  <a:srgbClr val="000000"/>
                </a:solidFill>
                <a:latin typeface="Open Sans"/>
              </a:rPr>
              <a:t>Madison WI   53708-0285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5831" y="257644"/>
            <a:ext cx="3991997" cy="757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8"/>
              </a:lnSpc>
            </a:pPr>
            <a:r>
              <a:rPr lang="en-US" sz="2242">
                <a:solidFill>
                  <a:srgbClr val="E21E1C"/>
                </a:solidFill>
                <a:latin typeface="Open Sans Light Bold"/>
              </a:rPr>
              <a:t>Greater Madison Area </a:t>
            </a:r>
          </a:p>
          <a:p>
            <a:pPr>
              <a:lnSpc>
                <a:spcPts val="3138"/>
              </a:lnSpc>
            </a:pPr>
            <a:r>
              <a:rPr lang="en-US" sz="2242">
                <a:solidFill>
                  <a:srgbClr val="E21E1C"/>
                </a:solidFill>
                <a:latin typeface="Open Sans Light Bold"/>
              </a:rPr>
              <a:t>Postal Customer Council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163</Words>
  <Application>Microsoft Office PowerPoint</Application>
  <PresentationFormat>Custom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Arial</vt:lpstr>
      <vt:lpstr>Open Sans</vt:lpstr>
      <vt:lpstr>Open Sans Light</vt:lpstr>
      <vt:lpstr>Open Sans Light Bold</vt:lpstr>
      <vt:lpstr>Open Sans Bold</vt:lpstr>
      <vt:lpstr>Open Sans Bold Italics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PCC Week 2022 (7 × 5 in)</dc:title>
  <dc:creator>Caldwell, Judy - Washington, DC</dc:creator>
  <cp:lastModifiedBy>Caldwell, Judy - Washington, DC</cp:lastModifiedBy>
  <cp:revision>2</cp:revision>
  <dcterms:created xsi:type="dcterms:W3CDTF">2006-08-16T00:00:00Z</dcterms:created>
  <dcterms:modified xsi:type="dcterms:W3CDTF">2022-08-10T16:34:12Z</dcterms:modified>
  <dc:identifier>DAFI3xpomQg</dc:identifier>
</cp:coreProperties>
</file>